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9"/>
  </p:notesMasterIdLst>
  <p:sldIdLst>
    <p:sldId id="256" r:id="rId2"/>
    <p:sldId id="258" r:id="rId3"/>
    <p:sldId id="266" r:id="rId4"/>
    <p:sldId id="267" r:id="rId5"/>
    <p:sldId id="269" r:id="rId6"/>
    <p:sldId id="270" r:id="rId7"/>
    <p:sldId id="272" r:id="rId8"/>
    <p:sldId id="271" r:id="rId9"/>
    <p:sldId id="273" r:id="rId10"/>
    <p:sldId id="264" r:id="rId11"/>
    <p:sldId id="257" r:id="rId12"/>
    <p:sldId id="259" r:id="rId13"/>
    <p:sldId id="260" r:id="rId14"/>
    <p:sldId id="262" r:id="rId15"/>
    <p:sldId id="261" r:id="rId16"/>
    <p:sldId id="26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3E5C-F930-41FF-A7BD-4F17EC525029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7B1E-ABB1-46B6-B8A6-8D4F0CEC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755E22-BC43-4D49-9578-DDCD8AECFE11}" type="datetime1">
              <a:rPr lang="en-US" smtClean="0"/>
              <a:t>11/17/2018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4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BCA7-61FF-4C69-83B4-1EE7F9C38FAE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6122-0BE0-446C-A2FF-4796182DFFAC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7D2D-9EC0-4F31-85D2-F4C48BAC2F55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5460-7712-4DAC-A337-BB4CDDFDE11E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3353" y="466165"/>
            <a:ext cx="259977" cy="5946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6965-36E5-4BBA-B60B-6A05499492A8}" type="datetime1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4975-A1F7-4E83-8D89-D5C6A414E393}" type="datetime1">
              <a:rPr lang="en-US" smtClean="0"/>
              <a:t>11/17/2018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C323-1D9C-4347-AB6E-A56B8A43D30E}" type="datetime1">
              <a:rPr lang="en-US" smtClean="0"/>
              <a:t>11/17/2018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99DA-48FF-4F63-A1AD-D752E11C195D}" type="datetime1">
              <a:rPr lang="en-US" smtClean="0"/>
              <a:t>11/17/2018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BEF-2B7E-4BA9-A9F8-30DFE087F6D3}" type="datetime1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CBB7AE7-2826-4915-A6AD-CDE2CB158F62}" type="datetime1">
              <a:rPr lang="en-US" smtClean="0"/>
              <a:t>11/17/2018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8DB072C-F5A4-4FFF-AAE2-73A8228D61CF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8674249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538010" y="5073199"/>
            <a:ext cx="1748118" cy="1784801"/>
            <a:chOff x="3677113" y="2225751"/>
            <a:chExt cx="1748118" cy="1784801"/>
          </a:xfrm>
        </p:grpSpPr>
        <p:sp>
          <p:nvSpPr>
            <p:cNvPr id="8" name="TextBox 7"/>
            <p:cNvSpPr txBox="1"/>
            <p:nvPr/>
          </p:nvSpPr>
          <p:spPr>
            <a:xfrm>
              <a:off x="3677113" y="3579665"/>
              <a:ext cx="17481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ESC101: Fundamentals of Computing</a:t>
              </a:r>
              <a:endParaRPr lang="en-US" sz="11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989" y="2225751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780207" y="2225751"/>
              <a:ext cx="1541929" cy="1737125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" TargetMode="External"/><Relationship Id="rId2" Type="http://schemas.openxmlformats.org/officeDocument/2006/relationships/hyperlink" Target="https://www.hackerran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forces.com/" TargetMode="External"/><Relationship Id="rId5" Type="http://schemas.openxmlformats.org/officeDocument/2006/relationships/hyperlink" Target="https://www.geeksforgeeks.org/" TargetMode="External"/><Relationship Id="rId4" Type="http://schemas.openxmlformats.org/officeDocument/2006/relationships/hyperlink" Target="https://www.codechef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eleases.llvm.org/download.html" TargetMode="External"/><Relationship Id="rId2" Type="http://schemas.openxmlformats.org/officeDocument/2006/relationships/hyperlink" Target="https://sourceforge.net/projects/tdm-gc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ualstudio.microsoft.com/vs/communit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We will miss the Marvels of Mr 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ESC101: Fundamentals of Computing</a:t>
            </a:r>
          </a:p>
          <a:p>
            <a:r>
              <a:rPr lang="en-IN" dirty="0" err="1" smtClean="0"/>
              <a:t>Purushottam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Pursue your Interest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3354" y="1111624"/>
            <a:ext cx="11600328" cy="5568309"/>
          </a:xfrm>
        </p:spPr>
        <p:txBody>
          <a:bodyPr/>
          <a:lstStyle/>
          <a:p>
            <a:r>
              <a:rPr lang="en-IN" dirty="0" smtClean="0"/>
              <a:t>If interested in problem solving – take up competitive programming</a:t>
            </a:r>
          </a:p>
          <a:p>
            <a:pPr lvl="1"/>
            <a:r>
              <a:rPr lang="en-US" dirty="0">
                <a:hlinkClick r:id="rId2"/>
              </a:rPr>
              <a:t>https://www.hackerrank.com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https://leetcode.com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https://www.codechef.com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https://www.geeksforgeeks.org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http://codeforces.com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IN" dirty="0" smtClean="0"/>
              <a:t>Many application areas require heavy programming</a:t>
            </a:r>
          </a:p>
          <a:p>
            <a:pPr lvl="1"/>
            <a:r>
              <a:rPr lang="en-IN" dirty="0" smtClean="0"/>
              <a:t>Fluid dynamics (AE, CHE), Particle accelerators (PHY), Data Analysis (MTH, CSE), Wireless communications (EE), Optimization (IME, ECO, MTH, CSE)</a:t>
            </a:r>
          </a:p>
          <a:p>
            <a:r>
              <a:rPr lang="en-IN" dirty="0" smtClean="0"/>
              <a:t>Several applications within CSE</a:t>
            </a:r>
          </a:p>
          <a:p>
            <a:pPr lvl="1"/>
            <a:r>
              <a:rPr lang="en-IN" dirty="0" smtClean="0"/>
              <a:t>Architecture, Operating Systems, Compilers, Theory, Algorithm Design, Databases, Web Programming, Machine Learning and </a:t>
            </a:r>
            <a:r>
              <a:rPr lang="en-IN" dirty="0" smtClean="0"/>
              <a:t>AI, and many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There is no Mr C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4" y="1111624"/>
            <a:ext cx="11938646" cy="5300823"/>
          </a:xfrm>
        </p:spPr>
        <p:txBody>
          <a:bodyPr/>
          <a:lstStyle/>
          <a:p>
            <a:r>
              <a:rPr lang="en-IN" dirty="0" smtClean="0"/>
              <a:t>We introduced the character of Mr C to make the discussion fun and engaging – no Mr C in reality</a:t>
            </a:r>
          </a:p>
          <a:p>
            <a:r>
              <a:rPr lang="en-IN" dirty="0" smtClean="0"/>
              <a:t>When we said Mr C, some times we were referring to the compiler, sometimes the runtime environment, and sometimes the </a:t>
            </a:r>
            <a:r>
              <a:rPr lang="en-IN" dirty="0" err="1" smtClean="0"/>
              <a:t>Prutor</a:t>
            </a:r>
            <a:r>
              <a:rPr lang="en-IN" dirty="0" smtClean="0"/>
              <a:t> application</a:t>
            </a:r>
          </a:p>
          <a:p>
            <a:r>
              <a:rPr lang="en-IN" dirty="0" smtClean="0"/>
              <a:t>Please use the term “compiler” from now on. People will not understand you if you keep referring to Mr C</a:t>
            </a:r>
          </a:p>
          <a:p>
            <a:r>
              <a:rPr lang="en-IN" dirty="0" smtClean="0"/>
              <a:t>Also, no clones of Mr C are born when functions get called </a:t>
            </a:r>
          </a:p>
          <a:p>
            <a:r>
              <a:rPr lang="en-IN" dirty="0" smtClean="0"/>
              <a:t>When functions are invoked, the control gets passed from one function to another along with arguments as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6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 More </a:t>
            </a:r>
            <a:r>
              <a:rPr lang="en-IN" dirty="0" err="1" smtClean="0"/>
              <a:t>Prutor</a:t>
            </a:r>
            <a:r>
              <a:rPr lang="en-IN" dirty="0" smtClean="0"/>
              <a:t> </a:t>
            </a:r>
            <a:r>
              <a:rPr lang="en-IN" dirty="0" smtClean="0">
                <a:sym typeface="Wingdings" panose="05000000000000000000" pitchFamily="2" charset="2"/>
              </a:rPr>
              <a:t>after a few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Prutor</a:t>
            </a:r>
            <a:r>
              <a:rPr lang="en-IN" dirty="0" smtClean="0"/>
              <a:t> logins for all of us will be disabled a few days after the grades are declared – will warn you beforehand!</a:t>
            </a:r>
          </a:p>
          <a:p>
            <a:r>
              <a:rPr lang="en-IN" dirty="0" smtClean="0"/>
              <a:t>New logins will be created for your friends in A batch</a:t>
            </a:r>
          </a:p>
          <a:p>
            <a:r>
              <a:rPr lang="en-IN" dirty="0" smtClean="0"/>
              <a:t>Need to start using other compilers like </a:t>
            </a:r>
            <a:r>
              <a:rPr lang="en-IN" dirty="0" err="1" smtClean="0"/>
              <a:t>gcc</a:t>
            </a:r>
            <a:endParaRPr lang="en-IN" dirty="0"/>
          </a:p>
          <a:p>
            <a:r>
              <a:rPr lang="en-IN" dirty="0" smtClean="0"/>
              <a:t>Can keep using Clang as well (need to install it though) – </a:t>
            </a:r>
            <a:r>
              <a:rPr lang="en-IN" dirty="0" err="1" smtClean="0"/>
              <a:t>gcc</a:t>
            </a:r>
            <a:r>
              <a:rPr lang="en-IN" dirty="0" smtClean="0"/>
              <a:t> is always available on Linux computers</a:t>
            </a:r>
          </a:p>
          <a:p>
            <a:r>
              <a:rPr lang="en-IN" dirty="0" smtClean="0"/>
              <a:t>Windows computers need to install a compiler (VS </a:t>
            </a:r>
            <a:r>
              <a:rPr lang="en-IN" dirty="0" err="1" smtClean="0"/>
              <a:t>etc</a:t>
            </a:r>
            <a:r>
              <a:rPr lang="en-I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Acknowledgements - Tutors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0" t="25588" r="21115" b="33373"/>
          <a:stretch/>
        </p:blipFill>
        <p:spPr>
          <a:xfrm>
            <a:off x="7621841" y="2935830"/>
            <a:ext cx="1818279" cy="1740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6" t="8570" r="10496" b="39227"/>
          <a:stretch/>
        </p:blipFill>
        <p:spPr>
          <a:xfrm>
            <a:off x="5119043" y="2954350"/>
            <a:ext cx="1839181" cy="1703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7" t="7026" r="29926" b="35923"/>
          <a:stretch/>
        </p:blipFill>
        <p:spPr>
          <a:xfrm>
            <a:off x="2712393" y="1040160"/>
            <a:ext cx="1768170" cy="1803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3" t="219" r="15054" b="19562"/>
          <a:stretch/>
        </p:blipFill>
        <p:spPr>
          <a:xfrm>
            <a:off x="10103737" y="2965382"/>
            <a:ext cx="1681609" cy="1681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1" t="14376" r="38722" b="45090"/>
          <a:stretch/>
        </p:blipFill>
        <p:spPr>
          <a:xfrm>
            <a:off x="5154412" y="4834335"/>
            <a:ext cx="1790298" cy="17902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t="6435" r="1475" b="36839"/>
          <a:stretch/>
        </p:blipFill>
        <p:spPr>
          <a:xfrm>
            <a:off x="251839" y="4830596"/>
            <a:ext cx="1797777" cy="17977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5477" r="33853" b="44685"/>
          <a:stretch/>
        </p:blipFill>
        <p:spPr>
          <a:xfrm>
            <a:off x="2675805" y="2916376"/>
            <a:ext cx="1779621" cy="1779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3" t="12211" r="25415" b="39089"/>
          <a:stretch/>
        </p:blipFill>
        <p:spPr>
          <a:xfrm>
            <a:off x="10035403" y="1032787"/>
            <a:ext cx="1818279" cy="18182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7" t="24773" r="42468" b="44702"/>
          <a:stretch/>
        </p:blipFill>
        <p:spPr>
          <a:xfrm>
            <a:off x="7572472" y="1039785"/>
            <a:ext cx="1783545" cy="18042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t="12671" r="13882" b="23227"/>
          <a:stretch/>
        </p:blipFill>
        <p:spPr>
          <a:xfrm>
            <a:off x="5159949" y="1056521"/>
            <a:ext cx="1733137" cy="17708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1" t="6746" r="38171" b="67298"/>
          <a:stretch/>
        </p:blipFill>
        <p:spPr>
          <a:xfrm>
            <a:off x="2711978" y="4839448"/>
            <a:ext cx="1780072" cy="17800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4" t="22948" r="18064" b="51929"/>
          <a:stretch/>
        </p:blipFill>
        <p:spPr>
          <a:xfrm>
            <a:off x="289266" y="2944725"/>
            <a:ext cx="1722922" cy="17229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9" t="12843" r="15717" b="33574"/>
          <a:stretch/>
        </p:blipFill>
        <p:spPr>
          <a:xfrm>
            <a:off x="251839" y="1051343"/>
            <a:ext cx="1781168" cy="17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Acknowledgements – TAs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0" y="942658"/>
            <a:ext cx="2543367" cy="5746377"/>
          </a:xfrm>
        </p:spPr>
        <p:txBody>
          <a:bodyPr>
            <a:normAutofit/>
          </a:bodyPr>
          <a:lstStyle/>
          <a:p>
            <a:r>
              <a:rPr lang="en-IN" sz="1800" b="1" dirty="0" smtClean="0"/>
              <a:t>THEORY TAs</a:t>
            </a:r>
            <a:endParaRPr lang="en-US" sz="1800" b="1" dirty="0" smtClean="0"/>
          </a:p>
          <a:p>
            <a:r>
              <a:rPr lang="en-US" sz="1800" dirty="0" smtClean="0"/>
              <a:t>AMIT </a:t>
            </a:r>
            <a:r>
              <a:rPr lang="en-US" sz="1800" dirty="0"/>
              <a:t>CHANDAK</a:t>
            </a:r>
          </a:p>
          <a:p>
            <a:r>
              <a:rPr lang="en-US" sz="1800" dirty="0"/>
              <a:t>AVIDEEP MUKHERJEE</a:t>
            </a:r>
          </a:p>
          <a:p>
            <a:r>
              <a:rPr lang="en-US" sz="1800" dirty="0"/>
              <a:t>DESAI ANERI HIREN</a:t>
            </a:r>
          </a:p>
          <a:p>
            <a:r>
              <a:rPr lang="en-US" sz="1800" dirty="0"/>
              <a:t>DIXIT KUMAR</a:t>
            </a:r>
          </a:p>
          <a:p>
            <a:r>
              <a:rPr lang="en-US" sz="1800" dirty="0"/>
              <a:t>GOURAV TAKHAR</a:t>
            </a:r>
          </a:p>
          <a:p>
            <a:r>
              <a:rPr lang="en-US" sz="1800" dirty="0"/>
              <a:t>NIRJHAR ROY</a:t>
            </a:r>
          </a:p>
          <a:p>
            <a:r>
              <a:rPr lang="en-US" sz="1800" dirty="0"/>
              <a:t>PANKAJ SIWAN</a:t>
            </a:r>
          </a:p>
          <a:p>
            <a:r>
              <a:rPr lang="en-US" sz="1800" dirty="0"/>
              <a:t>PRAFULLA SAXENA</a:t>
            </a:r>
          </a:p>
          <a:p>
            <a:r>
              <a:rPr lang="en-US" sz="1800" dirty="0"/>
              <a:t>PRATEEK DWIVEDI</a:t>
            </a:r>
          </a:p>
          <a:p>
            <a:r>
              <a:rPr lang="en-US" sz="1800" dirty="0"/>
              <a:t>RAHUL SHARMA</a:t>
            </a:r>
          </a:p>
          <a:p>
            <a:r>
              <a:rPr lang="en-US" sz="1800" dirty="0"/>
              <a:t>SOUMYA BANERJEE</a:t>
            </a:r>
          </a:p>
          <a:p>
            <a:r>
              <a:rPr lang="en-US" sz="1800" dirty="0"/>
              <a:t>VIKAS MAURYA</a:t>
            </a:r>
          </a:p>
          <a:p>
            <a:r>
              <a:rPr lang="en-US" sz="1800" dirty="0"/>
              <a:t>WASEEM AKRAM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2555476" y="942658"/>
            <a:ext cx="3081517" cy="5915342"/>
          </a:xfrm>
        </p:spPr>
        <p:txBody>
          <a:bodyPr>
            <a:normAutofit/>
          </a:bodyPr>
          <a:lstStyle/>
          <a:p>
            <a:r>
              <a:rPr lang="en-IN" sz="1800" b="1" dirty="0" smtClean="0"/>
              <a:t>LAB TAs</a:t>
            </a:r>
            <a:endParaRPr lang="en-US" sz="1800" b="1" dirty="0" smtClean="0"/>
          </a:p>
          <a:p>
            <a:r>
              <a:rPr lang="en-US" sz="1800" dirty="0" smtClean="0"/>
              <a:t>ABHISHEK </a:t>
            </a:r>
            <a:r>
              <a:rPr lang="en-US" sz="1800" dirty="0"/>
              <a:t>GUPTA</a:t>
            </a:r>
          </a:p>
          <a:p>
            <a:r>
              <a:rPr lang="en-US" sz="1800" dirty="0"/>
              <a:t>ABHISHEK KUMAR</a:t>
            </a:r>
          </a:p>
          <a:p>
            <a:r>
              <a:rPr lang="en-US" sz="1800" dirty="0"/>
              <a:t>ADITYA JAIN</a:t>
            </a:r>
          </a:p>
          <a:p>
            <a:r>
              <a:rPr lang="en-US" sz="1800" dirty="0"/>
              <a:t>AMIT KUMAR</a:t>
            </a:r>
          </a:p>
          <a:p>
            <a:r>
              <a:rPr lang="en-US" sz="1800" dirty="0"/>
              <a:t>ANKIT KUMAR</a:t>
            </a:r>
          </a:p>
          <a:p>
            <a:r>
              <a:rPr lang="en-US" sz="1800" dirty="0"/>
              <a:t>ANKIT SHARMA</a:t>
            </a:r>
          </a:p>
          <a:p>
            <a:r>
              <a:rPr lang="en-US" sz="1800" dirty="0"/>
              <a:t>ANKUR</a:t>
            </a:r>
          </a:p>
          <a:p>
            <a:r>
              <a:rPr lang="en-US" sz="1800" dirty="0"/>
              <a:t>APPU B</a:t>
            </a:r>
          </a:p>
          <a:p>
            <a:r>
              <a:rPr lang="en-US" sz="1800" dirty="0"/>
              <a:t>ARUNKUMAR VEDIAPPAN</a:t>
            </a:r>
          </a:p>
          <a:p>
            <a:r>
              <a:rPr lang="en-US" sz="1800" dirty="0"/>
              <a:t>ASHISH PAL</a:t>
            </a:r>
          </a:p>
          <a:p>
            <a:r>
              <a:rPr lang="en-US" sz="1800" dirty="0"/>
              <a:t>AVIJIT ROY</a:t>
            </a:r>
          </a:p>
          <a:p>
            <a:r>
              <a:rPr lang="en-US" sz="1800" dirty="0"/>
              <a:t>BIDYA SARKAR</a:t>
            </a:r>
          </a:p>
          <a:p>
            <a:r>
              <a:rPr lang="en-US" sz="1800" dirty="0"/>
              <a:t>DARSHAK CHHATBAR</a:t>
            </a:r>
          </a:p>
          <a:p>
            <a:r>
              <a:rPr lang="en-US" sz="1800" dirty="0"/>
              <a:t>DARSHIT SHAILESH VAKIL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1"/>
          </p:nvPr>
        </p:nvSpPr>
        <p:spPr>
          <a:xfrm>
            <a:off x="5649102" y="942658"/>
            <a:ext cx="3382343" cy="5915342"/>
          </a:xfrm>
        </p:spPr>
        <p:txBody>
          <a:bodyPr>
            <a:noAutofit/>
          </a:bodyPr>
          <a:lstStyle/>
          <a:p>
            <a:r>
              <a:rPr lang="en-US" sz="1800" dirty="0"/>
              <a:t>DEEPAK </a:t>
            </a:r>
            <a:r>
              <a:rPr lang="en-US" sz="1800" dirty="0" smtClean="0"/>
              <a:t>YADAV</a:t>
            </a:r>
            <a:endParaRPr lang="en-US" sz="1800" dirty="0"/>
          </a:p>
          <a:p>
            <a:r>
              <a:rPr lang="en-US" sz="1800" dirty="0"/>
              <a:t>DEEPAK </a:t>
            </a:r>
            <a:r>
              <a:rPr lang="en-US" sz="1800" dirty="0" smtClean="0"/>
              <a:t>YADAV</a:t>
            </a:r>
            <a:endParaRPr lang="en-US" sz="1800" dirty="0"/>
          </a:p>
          <a:p>
            <a:r>
              <a:rPr lang="en-US" sz="1800" dirty="0"/>
              <a:t>HARIKRISHNAN BALAGOPAL</a:t>
            </a:r>
          </a:p>
          <a:p>
            <a:r>
              <a:rPr lang="en-US" sz="1800" dirty="0"/>
              <a:t>HARIOM</a:t>
            </a:r>
          </a:p>
          <a:p>
            <a:r>
              <a:rPr lang="en-US" sz="1800" dirty="0"/>
              <a:t>HARSHIT GUPTA</a:t>
            </a:r>
          </a:p>
          <a:p>
            <a:r>
              <a:rPr lang="en-US" sz="1800" dirty="0"/>
              <a:t>HEMANT PARIHAR</a:t>
            </a:r>
          </a:p>
          <a:p>
            <a:r>
              <a:rPr lang="en-US" sz="1800" dirty="0"/>
              <a:t>HIMANSHU SARAIYA</a:t>
            </a:r>
          </a:p>
          <a:p>
            <a:r>
              <a:rPr lang="en-US" sz="1800" dirty="0"/>
              <a:t>HIMANSHU SINGLA</a:t>
            </a:r>
          </a:p>
          <a:p>
            <a:r>
              <a:rPr lang="en-US" sz="1800" dirty="0"/>
              <a:t>I G PRASAD</a:t>
            </a:r>
          </a:p>
          <a:p>
            <a:r>
              <a:rPr lang="en-US" sz="1800" dirty="0"/>
              <a:t>JATIN ASWAL</a:t>
            </a:r>
          </a:p>
          <a:p>
            <a:r>
              <a:rPr lang="en-US" sz="1800" dirty="0"/>
              <a:t>JATIN DEV</a:t>
            </a:r>
          </a:p>
          <a:p>
            <a:r>
              <a:rPr lang="en-US" sz="1800" dirty="0"/>
              <a:t>JIMMY KUMAR</a:t>
            </a:r>
          </a:p>
          <a:p>
            <a:r>
              <a:rPr lang="en-US" sz="1800" dirty="0"/>
              <a:t>KAPIL KUMAR</a:t>
            </a:r>
          </a:p>
          <a:p>
            <a:r>
              <a:rPr lang="en-US" sz="1800" dirty="0"/>
              <a:t>KULDEEP SAHU</a:t>
            </a:r>
          </a:p>
          <a:p>
            <a:r>
              <a:rPr lang="en-US" sz="1800" dirty="0"/>
              <a:t>MANISH MAZUMDER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half" idx="1"/>
          </p:nvPr>
        </p:nvSpPr>
        <p:spPr>
          <a:xfrm>
            <a:off x="9043555" y="942658"/>
            <a:ext cx="3147781" cy="5915342"/>
          </a:xfrm>
        </p:spPr>
        <p:txBody>
          <a:bodyPr>
            <a:noAutofit/>
          </a:bodyPr>
          <a:lstStyle/>
          <a:p>
            <a:r>
              <a:rPr lang="en-US" sz="1800" dirty="0"/>
              <a:t>MAYANK RAWAT</a:t>
            </a:r>
          </a:p>
          <a:p>
            <a:r>
              <a:rPr lang="en-US" sz="1800" dirty="0"/>
              <a:t>MIRIYALA JEEVAN KUMAR</a:t>
            </a:r>
          </a:p>
          <a:p>
            <a:r>
              <a:rPr lang="en-US" sz="1800" dirty="0"/>
              <a:t>MOHIT MALHOTRA</a:t>
            </a:r>
          </a:p>
          <a:p>
            <a:r>
              <a:rPr lang="en-US" sz="1800" dirty="0"/>
              <a:t>NAMAN NARANG</a:t>
            </a:r>
          </a:p>
          <a:p>
            <a:r>
              <a:rPr lang="en-US" sz="1800" dirty="0"/>
              <a:t>NIKHIL SHAGRITHAYA</a:t>
            </a:r>
          </a:p>
          <a:p>
            <a:r>
              <a:rPr lang="en-US" sz="1800" dirty="0"/>
              <a:t>NITIN VIVEK BHARTI</a:t>
            </a:r>
          </a:p>
          <a:p>
            <a:r>
              <a:rPr lang="en-US" sz="1800" dirty="0"/>
              <a:t>NITISH MANGESH KALAN</a:t>
            </a:r>
          </a:p>
          <a:p>
            <a:r>
              <a:rPr lang="en-US" sz="1800" dirty="0"/>
              <a:t>PRABHATH NAMPALLY</a:t>
            </a:r>
          </a:p>
          <a:p>
            <a:r>
              <a:rPr lang="en-US" sz="1800" dirty="0"/>
              <a:t>PRANJAL JAIN</a:t>
            </a:r>
          </a:p>
          <a:p>
            <a:r>
              <a:rPr lang="en-US" sz="1800" dirty="0"/>
              <a:t>PRATEEK SAMAIYA</a:t>
            </a:r>
          </a:p>
          <a:p>
            <a:r>
              <a:rPr lang="en-US" sz="1800" dirty="0"/>
              <a:t>RAHUL KUMAR SINGH</a:t>
            </a:r>
          </a:p>
          <a:p>
            <a:r>
              <a:rPr lang="en-US" sz="1800" dirty="0"/>
              <a:t>RAJAT</a:t>
            </a:r>
          </a:p>
          <a:p>
            <a:r>
              <a:rPr lang="en-US" sz="1800" dirty="0"/>
              <a:t>SAGAR</a:t>
            </a:r>
          </a:p>
          <a:p>
            <a:r>
              <a:rPr lang="en-US" sz="1800" dirty="0"/>
              <a:t>SURAJIT GHOSH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5476" y="864704"/>
            <a:ext cx="9635860" cy="59932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864704"/>
            <a:ext cx="2494280" cy="59932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Acknowledgements - Admins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t="20898" r="43299" b="21705"/>
          <a:stretch/>
        </p:blipFill>
        <p:spPr>
          <a:xfrm rot="5400000">
            <a:off x="6499934" y="1356803"/>
            <a:ext cx="1774265" cy="168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5435" r="23591" b="36594"/>
          <a:stretch/>
        </p:blipFill>
        <p:spPr>
          <a:xfrm>
            <a:off x="1169914" y="1312136"/>
            <a:ext cx="1788264" cy="1788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 t="16964" r="29768" b="33855"/>
          <a:stretch/>
        </p:blipFill>
        <p:spPr>
          <a:xfrm>
            <a:off x="3778663" y="1312137"/>
            <a:ext cx="1779104" cy="1779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8" t="8377" b="3992"/>
          <a:stretch/>
        </p:blipFill>
        <p:spPr>
          <a:xfrm>
            <a:off x="9280448" y="1312136"/>
            <a:ext cx="1734900" cy="17742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8663" y="3100400"/>
            <a:ext cx="1779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Prof.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Amey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Karkare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16365" y="3100400"/>
            <a:ext cx="185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Prof.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Piyush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Rai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1513" y="3931397"/>
            <a:ext cx="166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Head CC and Co-creator of </a:t>
            </a:r>
            <a:r>
              <a:rPr lang="en-IN" dirty="0" err="1" smtClean="0"/>
              <a:t>Prutor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309800" y="3931397"/>
            <a:ext cx="166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Faculty Tutor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97514" y="3100402"/>
            <a:ext cx="1779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Bhaskar</a:t>
            </a: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Mukhoty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2018" y="3100400"/>
            <a:ext cx="1779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Umair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Z. Ahmed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2565" y="3931397"/>
            <a:ext cx="166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 smtClean="0"/>
              <a:t>Prutor</a:t>
            </a:r>
            <a:r>
              <a:rPr lang="en-IN" dirty="0" smtClean="0"/>
              <a:t> Admin and </a:t>
            </a:r>
            <a:r>
              <a:rPr lang="en-IN" dirty="0" smtClean="0"/>
              <a:t>Co-creator of </a:t>
            </a:r>
            <a:r>
              <a:rPr lang="en-IN" dirty="0" err="1" smtClean="0"/>
              <a:t>Prutor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55272" y="3931397"/>
            <a:ext cx="166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Workflow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7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3353" y="36191"/>
            <a:ext cx="11938647" cy="1075433"/>
          </a:xfrm>
        </p:spPr>
        <p:txBody>
          <a:bodyPr>
            <a:normAutofit/>
          </a:bodyPr>
          <a:lstStyle/>
          <a:p>
            <a:r>
              <a:rPr lang="en-IN" dirty="0"/>
              <a:t>Acknowledgements – </a:t>
            </a:r>
            <a:r>
              <a:rPr lang="en-IN" dirty="0" smtClean="0"/>
              <a:t>Staff Members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300823"/>
          </a:xfrm>
        </p:spPr>
        <p:txBody>
          <a:bodyPr/>
          <a:lstStyle/>
          <a:p>
            <a:r>
              <a:rPr lang="en-IN" b="1" dirty="0" smtClean="0"/>
              <a:t>CC staff members</a:t>
            </a:r>
            <a:r>
              <a:rPr lang="en-IN" dirty="0" smtClean="0"/>
              <a:t>: Mr </a:t>
            </a:r>
            <a:r>
              <a:rPr lang="en-IN" dirty="0" err="1" smtClean="0"/>
              <a:t>Gopesh</a:t>
            </a:r>
            <a:r>
              <a:rPr lang="en-IN" dirty="0" smtClean="0"/>
              <a:t> Tiwari, Mr </a:t>
            </a:r>
            <a:r>
              <a:rPr lang="en-IN" dirty="0" err="1" smtClean="0"/>
              <a:t>Soumitri</a:t>
            </a:r>
            <a:r>
              <a:rPr lang="en-IN" dirty="0" smtClean="0"/>
              <a:t> Mishra</a:t>
            </a:r>
          </a:p>
          <a:p>
            <a:r>
              <a:rPr lang="en-IN" b="1" dirty="0" smtClean="0"/>
              <a:t>NCL staff members</a:t>
            </a:r>
            <a:r>
              <a:rPr lang="en-IN" dirty="0" smtClean="0"/>
              <a:t>: Mr </a:t>
            </a:r>
            <a:r>
              <a:rPr lang="en-IN" dirty="0" err="1" smtClean="0"/>
              <a:t>Awanish</a:t>
            </a:r>
            <a:r>
              <a:rPr lang="en-IN" dirty="0" smtClean="0"/>
              <a:t> Kumar</a:t>
            </a:r>
          </a:p>
          <a:p>
            <a:r>
              <a:rPr lang="en-IN" b="1" dirty="0" smtClean="0"/>
              <a:t>CSE Office staff members</a:t>
            </a:r>
            <a:r>
              <a:rPr lang="en-IN" dirty="0" smtClean="0"/>
              <a:t>: Mr Prashant Kumar </a:t>
            </a:r>
            <a:r>
              <a:rPr lang="en-IN" dirty="0" err="1" smtClean="0"/>
              <a:t>Sahu</a:t>
            </a:r>
            <a:r>
              <a:rPr lang="en-IN" dirty="0" smtClean="0"/>
              <a:t>, Mr Rajesh Kumar, Mr </a:t>
            </a:r>
            <a:r>
              <a:rPr lang="en-IN" dirty="0" err="1" smtClean="0"/>
              <a:t>Ranjan</a:t>
            </a:r>
            <a:r>
              <a:rPr lang="en-IN" dirty="0" smtClean="0"/>
              <a:t> Kumar, Mr </a:t>
            </a:r>
            <a:r>
              <a:rPr lang="en-IN" dirty="0" err="1" smtClean="0"/>
              <a:t>Anubhav</a:t>
            </a:r>
            <a:r>
              <a:rPr lang="en-IN" dirty="0" smtClean="0"/>
              <a:t> Kumar Arya, Mr Amit Kumar Bharti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Acknowlegements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4" y="1111624"/>
            <a:ext cx="11938646" cy="5300823"/>
          </a:xfrm>
        </p:spPr>
        <p:txBody>
          <a:bodyPr/>
          <a:lstStyle/>
          <a:p>
            <a:r>
              <a:rPr lang="en-IN" b="1" dirty="0" err="1" smtClean="0"/>
              <a:t>Prutor</a:t>
            </a:r>
            <a:r>
              <a:rPr lang="en-IN" b="1" dirty="0" smtClean="0"/>
              <a:t> Team</a:t>
            </a:r>
            <a:r>
              <a:rPr lang="en-IN" dirty="0" smtClean="0"/>
              <a:t>: </a:t>
            </a:r>
            <a:r>
              <a:rPr lang="en-IN" dirty="0" err="1" smtClean="0"/>
              <a:t>Prof.</a:t>
            </a:r>
            <a:r>
              <a:rPr lang="en-IN" dirty="0" smtClean="0"/>
              <a:t> </a:t>
            </a:r>
            <a:r>
              <a:rPr lang="en-IN" dirty="0" err="1" smtClean="0"/>
              <a:t>Karkare</a:t>
            </a:r>
            <a:r>
              <a:rPr lang="en-IN" dirty="0" smtClean="0"/>
              <a:t>, </a:t>
            </a:r>
            <a:r>
              <a:rPr lang="en-IN" dirty="0" err="1" smtClean="0"/>
              <a:t>Umair</a:t>
            </a:r>
            <a:endParaRPr lang="en-IN" dirty="0" smtClean="0"/>
          </a:p>
          <a:p>
            <a:r>
              <a:rPr lang="en-IN" b="1" dirty="0" smtClean="0"/>
              <a:t>Previous instructors</a:t>
            </a:r>
            <a:r>
              <a:rPr lang="en-IN" dirty="0" smtClean="0"/>
              <a:t>: </a:t>
            </a:r>
            <a:r>
              <a:rPr lang="en-IN" dirty="0" err="1" smtClean="0"/>
              <a:t>Prof.</a:t>
            </a:r>
            <a:r>
              <a:rPr lang="en-IN" dirty="0" smtClean="0"/>
              <a:t> </a:t>
            </a:r>
            <a:r>
              <a:rPr lang="en-IN" dirty="0" err="1" smtClean="0"/>
              <a:t>Sumit</a:t>
            </a:r>
            <a:r>
              <a:rPr lang="en-IN" dirty="0" smtClean="0"/>
              <a:t> </a:t>
            </a:r>
            <a:r>
              <a:rPr lang="en-IN" dirty="0" err="1" smtClean="0"/>
              <a:t>Ganguly</a:t>
            </a:r>
            <a:r>
              <a:rPr lang="en-IN" dirty="0" smtClean="0"/>
              <a:t>, </a:t>
            </a:r>
            <a:r>
              <a:rPr lang="en-IN" dirty="0" err="1" smtClean="0"/>
              <a:t>Prof.</a:t>
            </a:r>
            <a:r>
              <a:rPr lang="en-IN" dirty="0" smtClean="0"/>
              <a:t> Nitin </a:t>
            </a:r>
            <a:r>
              <a:rPr lang="en-IN" dirty="0" err="1" smtClean="0"/>
              <a:t>Saxena</a:t>
            </a:r>
            <a:r>
              <a:rPr lang="en-IN" dirty="0" smtClean="0"/>
              <a:t>, </a:t>
            </a:r>
            <a:r>
              <a:rPr lang="en-IN" dirty="0" err="1" smtClean="0"/>
              <a:t>Prof.</a:t>
            </a:r>
            <a:r>
              <a:rPr lang="en-IN" dirty="0" smtClean="0"/>
              <a:t> </a:t>
            </a:r>
            <a:r>
              <a:rPr lang="en-IN" dirty="0" err="1" smtClean="0"/>
              <a:t>Amey</a:t>
            </a:r>
            <a:r>
              <a:rPr lang="en-IN" dirty="0" smtClean="0"/>
              <a:t> </a:t>
            </a:r>
            <a:r>
              <a:rPr lang="en-IN" dirty="0" err="1" smtClean="0"/>
              <a:t>Karkare</a:t>
            </a:r>
            <a:r>
              <a:rPr lang="en-IN" dirty="0" smtClean="0"/>
              <a:t>, </a:t>
            </a:r>
            <a:r>
              <a:rPr lang="en-IN" dirty="0" err="1" smtClean="0"/>
              <a:t>Prof.</a:t>
            </a:r>
            <a:r>
              <a:rPr lang="en-IN" dirty="0" smtClean="0"/>
              <a:t> </a:t>
            </a:r>
            <a:r>
              <a:rPr lang="en-IN" dirty="0" err="1" smtClean="0"/>
              <a:t>Indranil</a:t>
            </a:r>
            <a:r>
              <a:rPr lang="en-IN" dirty="0" smtClean="0"/>
              <a:t> </a:t>
            </a:r>
            <a:r>
              <a:rPr lang="en-IN" dirty="0" err="1" smtClean="0"/>
              <a:t>Saha</a:t>
            </a:r>
            <a:r>
              <a:rPr lang="en-IN" dirty="0" smtClean="0"/>
              <a:t>, </a:t>
            </a:r>
            <a:r>
              <a:rPr lang="en-IN" dirty="0" err="1" smtClean="0"/>
              <a:t>Prof.</a:t>
            </a:r>
            <a:r>
              <a:rPr lang="en-IN" dirty="0" smtClean="0"/>
              <a:t> </a:t>
            </a:r>
            <a:r>
              <a:rPr lang="en-IN" dirty="0" err="1" smtClean="0"/>
              <a:t>Nisheeth</a:t>
            </a:r>
            <a:r>
              <a:rPr lang="en-IN" dirty="0" smtClean="0"/>
              <a:t> Srivastava, </a:t>
            </a:r>
            <a:r>
              <a:rPr lang="en-IN" dirty="0" err="1" smtClean="0"/>
              <a:t>Prof.</a:t>
            </a:r>
            <a:r>
              <a:rPr lang="en-IN" dirty="0" smtClean="0"/>
              <a:t> </a:t>
            </a:r>
            <a:r>
              <a:rPr lang="en-IN" dirty="0" err="1" smtClean="0"/>
              <a:t>Rajat</a:t>
            </a:r>
            <a:r>
              <a:rPr lang="en-IN" dirty="0" smtClean="0"/>
              <a:t> Mittal (</a:t>
            </a:r>
            <a:r>
              <a:rPr lang="en-IN" dirty="0"/>
              <a:t>H</a:t>
            </a:r>
            <a:r>
              <a:rPr lang="en-IN" dirty="0" smtClean="0"/>
              <a:t>indi lectures), </a:t>
            </a:r>
            <a:r>
              <a:rPr lang="en-IN" dirty="0" err="1" smtClean="0"/>
              <a:t>Prof.</a:t>
            </a:r>
            <a:r>
              <a:rPr lang="en-IN" dirty="0" smtClean="0"/>
              <a:t> Vinay </a:t>
            </a:r>
            <a:r>
              <a:rPr lang="en-IN" dirty="0" err="1" smtClean="0"/>
              <a:t>Namboodiri</a:t>
            </a:r>
            <a:endParaRPr lang="en-IN" dirty="0" smtClean="0"/>
          </a:p>
          <a:p>
            <a:r>
              <a:rPr lang="en-IN" dirty="0" smtClean="0"/>
              <a:t>Material in this offering was based on their material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  <a:endParaRPr lang="en-IN" dirty="0" smtClean="0"/>
          </a:p>
          <a:p>
            <a:r>
              <a:rPr lang="en-IN" b="1" dirty="0" smtClean="0"/>
              <a:t>Piazza Team</a:t>
            </a:r>
            <a:r>
              <a:rPr lang="en-IN" dirty="0" smtClean="0"/>
              <a:t>: helpful for discussions and clearing doubts</a:t>
            </a:r>
          </a:p>
          <a:p>
            <a:r>
              <a:rPr lang="en-IN" b="1" dirty="0" err="1" smtClean="0"/>
              <a:t>Gradescope</a:t>
            </a:r>
            <a:r>
              <a:rPr lang="en-IN" b="1" dirty="0" smtClean="0"/>
              <a:t> Team</a:t>
            </a:r>
            <a:r>
              <a:rPr lang="en-IN" dirty="0" smtClean="0"/>
              <a:t>: extremely vital for massive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Announcements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3" y="1975388"/>
            <a:ext cx="11588495" cy="4882611"/>
          </a:xfrm>
        </p:spPr>
        <p:txBody>
          <a:bodyPr>
            <a:normAutofit/>
          </a:bodyPr>
          <a:lstStyle/>
          <a:p>
            <a:r>
              <a:rPr lang="en-IN" dirty="0"/>
              <a:t>Joint tutorial for B1 and </a:t>
            </a:r>
            <a:r>
              <a:rPr lang="en-IN" dirty="0" smtClean="0"/>
              <a:t>B5, Friday Nov 16</a:t>
            </a:r>
            <a:r>
              <a:rPr lang="en-IN" baseline="30000" dirty="0" smtClean="0"/>
              <a:t>th</a:t>
            </a:r>
            <a:r>
              <a:rPr lang="en-IN" dirty="0" smtClean="0"/>
              <a:t> 12PM </a:t>
            </a:r>
            <a:r>
              <a:rPr lang="en-IN" dirty="0"/>
              <a:t>in </a:t>
            </a:r>
            <a:r>
              <a:rPr lang="en-IN" dirty="0" smtClean="0"/>
              <a:t>L19</a:t>
            </a:r>
          </a:p>
          <a:p>
            <a:r>
              <a:rPr lang="en-IN" dirty="0" smtClean="0"/>
              <a:t>End-</a:t>
            </a:r>
            <a:r>
              <a:rPr lang="en-IN" dirty="0" err="1" smtClean="0"/>
              <a:t>sem</a:t>
            </a:r>
            <a:r>
              <a:rPr lang="en-IN" dirty="0" smtClean="0"/>
              <a:t> Theory exam Nov 25</a:t>
            </a:r>
            <a:r>
              <a:rPr lang="en-IN" baseline="30000" dirty="0" smtClean="0"/>
              <a:t>th</a:t>
            </a:r>
            <a:r>
              <a:rPr lang="en-IN" dirty="0" smtClean="0"/>
              <a:t> 9AM – 12noon</a:t>
            </a:r>
          </a:p>
          <a:p>
            <a:r>
              <a:rPr lang="en-IN" dirty="0" smtClean="0"/>
              <a:t>AT final presentations Nov 26</a:t>
            </a:r>
            <a:r>
              <a:rPr lang="en-IN" baseline="30000" dirty="0" smtClean="0"/>
              <a:t>th</a:t>
            </a:r>
            <a:r>
              <a:rPr lang="en-IN" dirty="0" smtClean="0"/>
              <a:t> – 29</a:t>
            </a:r>
            <a:r>
              <a:rPr lang="en-IN" baseline="30000" dirty="0" smtClean="0"/>
              <a:t>th</a:t>
            </a:r>
            <a:r>
              <a:rPr lang="en-IN" dirty="0" smtClean="0"/>
              <a:t> (all welcome)</a:t>
            </a:r>
          </a:p>
          <a:p>
            <a:r>
              <a:rPr lang="en-IN" dirty="0" smtClean="0"/>
              <a:t>Proration Alert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A</a:t>
            </a:r>
            <a:r>
              <a:rPr lang="en-IN" sz="2400" dirty="0" smtClean="0">
                <a:solidFill>
                  <a:schemeClr val="tx1"/>
                </a:solidFill>
              </a:rPr>
              <a:t>ll students getting prorated would’ve received an email last night. If you applied for proration but didn’t receive an email, </a:t>
            </a:r>
            <a:r>
              <a:rPr lang="en-IN" sz="2400" b="1" dirty="0" smtClean="0">
                <a:solidFill>
                  <a:schemeClr val="tx1"/>
                </a:solidFill>
              </a:rPr>
              <a:t>contact me now</a:t>
            </a:r>
            <a:r>
              <a:rPr lang="en-IN" sz="2400" dirty="0" smtClean="0">
                <a:solidFill>
                  <a:schemeClr val="tx1"/>
                </a:solidFill>
              </a:rPr>
              <a:t>!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/>
                </a:solidFill>
              </a:rPr>
              <a:t>Only medical reasons entertained for proration of theory exams, major quizzes, lab exams – as per announced policy on website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/>
                </a:solidFill>
              </a:rPr>
              <a:t>Students dropping AT prorated according to announced 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/>
                </a:solidFill>
              </a:rPr>
              <a:t>Students unable to attend replacement lab due to the </a:t>
            </a:r>
            <a:r>
              <a:rPr lang="en-IN" sz="2400" dirty="0" err="1" smtClean="0">
                <a:solidFill>
                  <a:schemeClr val="tx1"/>
                </a:solidFill>
              </a:rPr>
              <a:t>Prutor</a:t>
            </a:r>
            <a:r>
              <a:rPr lang="en-IN" sz="2400" dirty="0" smtClean="0">
                <a:solidFill>
                  <a:schemeClr val="tx1"/>
                </a:solidFill>
              </a:rPr>
              <a:t> crash of Sep 11 prorated</a:t>
            </a:r>
            <a:endParaRPr lang="en-IN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Working in Linux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300823"/>
          </a:xfrm>
        </p:spPr>
        <p:txBody>
          <a:bodyPr/>
          <a:lstStyle/>
          <a:p>
            <a:r>
              <a:rPr lang="en-IN" dirty="0" smtClean="0"/>
              <a:t>Can store your stuff in files</a:t>
            </a:r>
          </a:p>
          <a:p>
            <a:r>
              <a:rPr lang="en-IN" dirty="0" smtClean="0"/>
              <a:t>File names have </a:t>
            </a:r>
            <a:r>
              <a:rPr lang="en-IN" i="1" dirty="0" smtClean="0"/>
              <a:t>extensions </a:t>
            </a:r>
            <a:r>
              <a:rPr lang="en-IN" dirty="0" smtClean="0"/>
              <a:t>telling us what kind of a file it is</a:t>
            </a:r>
          </a:p>
          <a:p>
            <a:pPr lvl="1"/>
            <a:r>
              <a:rPr lang="en-IN" dirty="0" smtClean="0"/>
              <a:t>Files that store C programs often have names that end with .c</a:t>
            </a:r>
            <a:r>
              <a:rPr lang="en-US" dirty="0" smtClean="0"/>
              <a:t> for example </a:t>
            </a:r>
            <a:r>
              <a:rPr lang="en-US" dirty="0" err="1" smtClean="0"/>
              <a:t>hello.c</a:t>
            </a:r>
            <a:r>
              <a:rPr lang="en-US" dirty="0" smtClean="0"/>
              <a:t>, </a:t>
            </a:r>
            <a:r>
              <a:rPr lang="en-US" dirty="0" err="1" smtClean="0"/>
              <a:t>pointers.c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IN" dirty="0" smtClean="0"/>
              <a:t>Files that store images often have names that end with .jpg or .</a:t>
            </a:r>
            <a:r>
              <a:rPr lang="en-IN" dirty="0" err="1" smtClean="0"/>
              <a:t>png</a:t>
            </a:r>
            <a:r>
              <a:rPr lang="en-IN" dirty="0" smtClean="0"/>
              <a:t> or .bmp</a:t>
            </a:r>
          </a:p>
          <a:p>
            <a:pPr lvl="1"/>
            <a:r>
              <a:rPr lang="en-IN" dirty="0" smtClean="0"/>
              <a:t>Files that store videos often have names that end with .</a:t>
            </a:r>
            <a:r>
              <a:rPr lang="en-IN" dirty="0" err="1" smtClean="0"/>
              <a:t>avi</a:t>
            </a:r>
            <a:r>
              <a:rPr lang="en-IN" dirty="0" smtClean="0"/>
              <a:t> or .mp4</a:t>
            </a:r>
          </a:p>
          <a:p>
            <a:pPr lvl="1"/>
            <a:r>
              <a:rPr lang="en-IN" dirty="0" smtClean="0"/>
              <a:t>Files that store PHP programs (another language) end with .</a:t>
            </a:r>
            <a:r>
              <a:rPr lang="en-IN" dirty="0" err="1" smtClean="0"/>
              <a:t>php</a:t>
            </a:r>
            <a:endParaRPr lang="en-IN" dirty="0" smtClean="0"/>
          </a:p>
          <a:p>
            <a:pPr lvl="1"/>
            <a:r>
              <a:rPr lang="en-IN" dirty="0" smtClean="0"/>
              <a:t>Files that store SQL commands (another language) end with .</a:t>
            </a:r>
            <a:r>
              <a:rPr lang="en-IN" dirty="0" err="1" smtClean="0"/>
              <a:t>sql</a:t>
            </a:r>
            <a:endParaRPr lang="en-IN" dirty="0" smtClean="0"/>
          </a:p>
          <a:p>
            <a:pPr lvl="1"/>
            <a:r>
              <a:rPr lang="en-IN" dirty="0" smtClean="0"/>
              <a:t>.c, .jpg, .</a:t>
            </a:r>
            <a:r>
              <a:rPr lang="en-IN" dirty="0" err="1" smtClean="0"/>
              <a:t>avi</a:t>
            </a:r>
            <a:r>
              <a:rPr lang="en-IN" dirty="0" smtClean="0"/>
              <a:t>, .</a:t>
            </a:r>
            <a:r>
              <a:rPr lang="en-IN" dirty="0" err="1" smtClean="0"/>
              <a:t>php</a:t>
            </a:r>
            <a:r>
              <a:rPr lang="en-IN" dirty="0" smtClean="0"/>
              <a:t> are the extensions that tell us what that file stores</a:t>
            </a:r>
          </a:p>
          <a:p>
            <a:r>
              <a:rPr lang="en-IN" dirty="0" smtClean="0"/>
              <a:t>Files arranged in folders/directories</a:t>
            </a:r>
          </a:p>
          <a:p>
            <a:pPr lvl="1"/>
            <a:r>
              <a:rPr lang="en-IN" dirty="0" smtClean="0"/>
              <a:t>Directories can contain files as well as other directories</a:t>
            </a:r>
          </a:p>
          <a:p>
            <a:pPr lvl="1"/>
            <a:r>
              <a:rPr lang="en-IN" dirty="0" smtClean="0"/>
              <a:t>Directories are used to organize your files neatly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1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Moving Around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4" y="1111624"/>
            <a:ext cx="12009232" cy="6068822"/>
          </a:xfrm>
        </p:spPr>
        <p:txBody>
          <a:bodyPr>
            <a:normAutofit/>
          </a:bodyPr>
          <a:lstStyle/>
          <a:p>
            <a:r>
              <a:rPr lang="en-IN" b="1" dirty="0" err="1" smtClean="0"/>
              <a:t>pwd</a:t>
            </a:r>
            <a:r>
              <a:rPr lang="en-IN" dirty="0" smtClean="0"/>
              <a:t> (print working directory) – print name of the directory you are currently sitting inside</a:t>
            </a:r>
          </a:p>
          <a:p>
            <a:r>
              <a:rPr lang="en-IN" b="1" dirty="0" smtClean="0"/>
              <a:t>ls</a:t>
            </a:r>
            <a:r>
              <a:rPr lang="en-IN" dirty="0" smtClean="0"/>
              <a:t> (list) – print all files and directories inside current directory</a:t>
            </a:r>
          </a:p>
          <a:p>
            <a:r>
              <a:rPr lang="en-IN" b="1" dirty="0" smtClean="0"/>
              <a:t>ls -al</a:t>
            </a:r>
            <a:r>
              <a:rPr lang="en-IN" dirty="0"/>
              <a:t> </a:t>
            </a:r>
            <a:r>
              <a:rPr lang="en-IN" dirty="0" smtClean="0"/>
              <a:t>(list all with nice list format) – same as </a:t>
            </a:r>
            <a:r>
              <a:rPr lang="en-IN" b="1" dirty="0" smtClean="0"/>
              <a:t>ls</a:t>
            </a:r>
            <a:r>
              <a:rPr lang="en-IN" dirty="0" smtClean="0"/>
              <a:t> but with more details and a more neat format</a:t>
            </a:r>
            <a:endParaRPr lang="en-IN" b="1" dirty="0" smtClean="0"/>
          </a:p>
          <a:p>
            <a:r>
              <a:rPr lang="en-IN" b="1" dirty="0" smtClean="0"/>
              <a:t>cd</a:t>
            </a:r>
            <a:r>
              <a:rPr lang="en-IN" dirty="0" smtClean="0"/>
              <a:t> </a:t>
            </a:r>
            <a:r>
              <a:rPr lang="en-IN" b="1" dirty="0" smtClean="0"/>
              <a:t>&lt;</a:t>
            </a:r>
            <a:r>
              <a:rPr lang="en-IN" b="1" dirty="0" err="1" smtClean="0"/>
              <a:t>dirname</a:t>
            </a:r>
            <a:r>
              <a:rPr lang="en-IN" b="1" dirty="0" smtClean="0"/>
              <a:t>&gt; </a:t>
            </a:r>
            <a:r>
              <a:rPr lang="en-IN" dirty="0" smtClean="0"/>
              <a:t>(change directory) – move to the directory with name </a:t>
            </a:r>
            <a:r>
              <a:rPr lang="en-IN" i="1" dirty="0" err="1" smtClean="0"/>
              <a:t>dirname</a:t>
            </a:r>
            <a:endParaRPr lang="en-IN" i="1" dirty="0" smtClean="0"/>
          </a:p>
          <a:p>
            <a:r>
              <a:rPr lang="en-IN" b="1" dirty="0" smtClean="0"/>
              <a:t>cd ..</a:t>
            </a:r>
            <a:r>
              <a:rPr lang="en-IN" dirty="0"/>
              <a:t> (</a:t>
            </a:r>
            <a:r>
              <a:rPr lang="en-IN" dirty="0" smtClean="0"/>
              <a:t>change to parent directory) – move to the directory that contains the current directory</a:t>
            </a:r>
          </a:p>
          <a:p>
            <a:r>
              <a:rPr lang="en-IN" b="1" dirty="0" smtClean="0"/>
              <a:t>cd ~</a:t>
            </a:r>
            <a:r>
              <a:rPr lang="en-IN" dirty="0"/>
              <a:t> </a:t>
            </a:r>
            <a:r>
              <a:rPr lang="en-IN" dirty="0" smtClean="0"/>
              <a:t>(jump to home directory) – jump directly to home directory no matter what the current working directory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3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Directories and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4" y="1111624"/>
            <a:ext cx="11938646" cy="5746376"/>
          </a:xfrm>
        </p:spPr>
        <p:txBody>
          <a:bodyPr/>
          <a:lstStyle/>
          <a:p>
            <a:r>
              <a:rPr lang="en-IN" b="1" dirty="0" err="1" smtClean="0"/>
              <a:t>mkdir</a:t>
            </a:r>
            <a:r>
              <a:rPr lang="en-IN" dirty="0" smtClean="0"/>
              <a:t> </a:t>
            </a:r>
            <a:r>
              <a:rPr lang="en-IN" b="1" dirty="0" smtClean="0"/>
              <a:t>&lt;</a:t>
            </a:r>
            <a:r>
              <a:rPr lang="en-IN" b="1" dirty="0" err="1" smtClean="0"/>
              <a:t>newdir</a:t>
            </a:r>
            <a:r>
              <a:rPr lang="en-IN" b="1" dirty="0" smtClean="0"/>
              <a:t>&gt; </a:t>
            </a:r>
            <a:r>
              <a:rPr lang="en-IN" dirty="0" smtClean="0"/>
              <a:t>(make directory) create a directory with name </a:t>
            </a:r>
            <a:r>
              <a:rPr lang="en-IN" i="1" dirty="0" err="1" smtClean="0"/>
              <a:t>newdir</a:t>
            </a:r>
            <a:r>
              <a:rPr lang="en-IN" dirty="0" smtClean="0"/>
              <a:t>. Make sure a directory with this name does not already exist</a:t>
            </a:r>
          </a:p>
          <a:p>
            <a:r>
              <a:rPr lang="en-IN" b="1" dirty="0" err="1" smtClean="0"/>
              <a:t>rmdir</a:t>
            </a:r>
            <a:r>
              <a:rPr lang="en-IN" b="1" dirty="0" smtClean="0"/>
              <a:t> &lt;</a:t>
            </a:r>
            <a:r>
              <a:rPr lang="en-IN" b="1" dirty="0" err="1" smtClean="0"/>
              <a:t>olddir</a:t>
            </a:r>
            <a:r>
              <a:rPr lang="en-IN" b="1" dirty="0" smtClean="0"/>
              <a:t>&gt;</a:t>
            </a:r>
            <a:r>
              <a:rPr lang="en-IN" dirty="0" smtClean="0"/>
              <a:t> (remove directory) delete the directory with name </a:t>
            </a:r>
            <a:r>
              <a:rPr lang="en-IN" i="1" dirty="0" err="1" smtClean="0"/>
              <a:t>olddir</a:t>
            </a:r>
            <a:r>
              <a:rPr lang="en-IN" dirty="0" smtClean="0"/>
              <a:t>. Make sure </a:t>
            </a:r>
            <a:r>
              <a:rPr lang="en-IN" dirty="0" err="1" smtClean="0"/>
              <a:t>olddir</a:t>
            </a:r>
            <a:r>
              <a:rPr lang="en-IN" dirty="0" smtClean="0"/>
              <a:t> exists and is empty (i.e. does not contain any files or folders)</a:t>
            </a:r>
          </a:p>
          <a:p>
            <a:r>
              <a:rPr lang="en-IN" dirty="0" smtClean="0"/>
              <a:t>You can create .c files using your </a:t>
            </a:r>
            <a:r>
              <a:rPr lang="en-IN" dirty="0" err="1" smtClean="0"/>
              <a:t>favorite</a:t>
            </a:r>
            <a:r>
              <a:rPr lang="en-IN" dirty="0" smtClean="0"/>
              <a:t> editor e.g. </a:t>
            </a:r>
            <a:r>
              <a:rPr lang="en-IN" dirty="0" err="1" smtClean="0"/>
              <a:t>gedit</a:t>
            </a:r>
            <a:r>
              <a:rPr lang="en-IN" dirty="0" smtClean="0"/>
              <a:t>, vi, </a:t>
            </a:r>
            <a:r>
              <a:rPr lang="en-IN" dirty="0" err="1" smtClean="0"/>
              <a:t>emacs</a:t>
            </a:r>
            <a:r>
              <a:rPr lang="en-IN" dirty="0" smtClean="0"/>
              <a:t>, vim, </a:t>
            </a:r>
            <a:r>
              <a:rPr lang="en-IN" dirty="0" err="1" smtClean="0"/>
              <a:t>nano</a:t>
            </a:r>
            <a:r>
              <a:rPr lang="en-IN" dirty="0" smtClean="0"/>
              <a:t>, </a:t>
            </a:r>
            <a:r>
              <a:rPr lang="en-IN" dirty="0" err="1" smtClean="0"/>
              <a:t>kate</a:t>
            </a:r>
            <a:r>
              <a:rPr lang="en-IN" dirty="0" smtClean="0"/>
              <a:t> </a:t>
            </a:r>
            <a:r>
              <a:rPr lang="en-IN" dirty="0" err="1" smtClean="0"/>
              <a:t>etc</a:t>
            </a:r>
            <a:endParaRPr lang="en-IN" dirty="0" smtClean="0"/>
          </a:p>
          <a:p>
            <a:r>
              <a:rPr lang="en-IN" b="1" dirty="0" err="1" smtClean="0"/>
              <a:t>rm</a:t>
            </a:r>
            <a:r>
              <a:rPr lang="en-IN" b="1" dirty="0" smtClean="0"/>
              <a:t> &lt;filename&gt;</a:t>
            </a:r>
            <a:r>
              <a:rPr lang="en-IN" dirty="0" smtClean="0"/>
              <a:t> remove the file with name </a:t>
            </a:r>
            <a:r>
              <a:rPr lang="en-IN" i="1" dirty="0" smtClean="0"/>
              <a:t>filename</a:t>
            </a:r>
          </a:p>
          <a:p>
            <a:r>
              <a:rPr lang="en-IN" b="1" dirty="0" err="1" smtClean="0"/>
              <a:t>rm</a:t>
            </a:r>
            <a:r>
              <a:rPr lang="en-IN" b="1" dirty="0" smtClean="0"/>
              <a:t> –r &lt;</a:t>
            </a:r>
            <a:r>
              <a:rPr lang="en-IN" b="1" dirty="0" err="1" smtClean="0"/>
              <a:t>dirname</a:t>
            </a:r>
            <a:r>
              <a:rPr lang="en-IN" b="1" dirty="0" smtClean="0"/>
              <a:t>&gt;</a:t>
            </a:r>
            <a:r>
              <a:rPr lang="en-IN" dirty="0" smtClean="0"/>
              <a:t> remove the directory </a:t>
            </a:r>
            <a:r>
              <a:rPr lang="en-IN" i="1" dirty="0" err="1" smtClean="0"/>
              <a:t>dirname</a:t>
            </a:r>
            <a:r>
              <a:rPr lang="en-IN" dirty="0" smtClean="0"/>
              <a:t> (and all that it contains), recursively, even if the directory is not empty. WARNING: use with care.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and Running C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300823"/>
          </a:xfrm>
        </p:spPr>
        <p:txBody>
          <a:bodyPr/>
          <a:lstStyle/>
          <a:p>
            <a:r>
              <a:rPr lang="en-IN" dirty="0" smtClean="0"/>
              <a:t>Write C programs exactly as we did on </a:t>
            </a:r>
            <a:r>
              <a:rPr lang="en-IN" dirty="0" err="1" smtClean="0"/>
              <a:t>Prutor</a:t>
            </a:r>
            <a:endParaRPr lang="en-IN" dirty="0"/>
          </a:p>
          <a:p>
            <a:r>
              <a:rPr lang="en-IN" dirty="0" smtClean="0"/>
              <a:t>Have to work with the </a:t>
            </a:r>
            <a:r>
              <a:rPr lang="en-IN" dirty="0" err="1" smtClean="0"/>
              <a:t>gcc</a:t>
            </a:r>
            <a:r>
              <a:rPr lang="en-IN" dirty="0" smtClean="0"/>
              <a:t> compiler now (unless you install the clang compiler yourself)</a:t>
            </a:r>
          </a:p>
          <a:p>
            <a:r>
              <a:rPr lang="en-IN" dirty="0" smtClean="0"/>
              <a:t>Warning: </a:t>
            </a:r>
            <a:r>
              <a:rPr lang="en-IN" dirty="0" err="1" smtClean="0"/>
              <a:t>gcc</a:t>
            </a:r>
            <a:r>
              <a:rPr lang="en-IN" dirty="0" smtClean="0"/>
              <a:t> does not give as helpful warning messages</a:t>
            </a:r>
          </a:p>
          <a:p>
            <a:r>
              <a:rPr lang="en-IN" dirty="0" smtClean="0"/>
              <a:t>Some differences may exist between </a:t>
            </a:r>
            <a:r>
              <a:rPr lang="en-IN" dirty="0" err="1" smtClean="0"/>
              <a:t>gcc</a:t>
            </a:r>
            <a:r>
              <a:rPr lang="en-IN" dirty="0" smtClean="0"/>
              <a:t> and clang</a:t>
            </a:r>
          </a:p>
          <a:p>
            <a:r>
              <a:rPr lang="en-IN" dirty="0" smtClean="0"/>
              <a:t>Major difference: need to give output after running code (in </a:t>
            </a:r>
            <a:r>
              <a:rPr lang="en-IN" dirty="0" err="1" smtClean="0"/>
              <a:t>Prutor</a:t>
            </a:r>
            <a:r>
              <a:rPr lang="en-IN" dirty="0" smtClean="0"/>
              <a:t>, input was given before executing code)</a:t>
            </a:r>
          </a:p>
          <a:p>
            <a:r>
              <a:rPr lang="en-IN" dirty="0" smtClean="0"/>
              <a:t>Your microprocessor cannot run C programs directly. It can only run what is known as an </a:t>
            </a:r>
            <a:r>
              <a:rPr lang="en-IN" i="1" dirty="0" smtClean="0"/>
              <a:t>executable file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Compilation and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Suppose your C program is in the file </a:t>
            </a:r>
            <a:r>
              <a:rPr lang="en-IN" dirty="0" err="1" smtClean="0"/>
              <a:t>test.c</a:t>
            </a:r>
            <a:endParaRPr lang="en-IN" dirty="0" smtClean="0"/>
          </a:p>
          <a:p>
            <a:r>
              <a:rPr lang="en-IN" dirty="0" smtClean="0"/>
              <a:t>To compile the C program type </a:t>
            </a:r>
            <a:r>
              <a:rPr lang="en-IN" b="1" dirty="0" err="1" smtClean="0"/>
              <a:t>gcc</a:t>
            </a:r>
            <a:r>
              <a:rPr lang="en-IN" b="1" dirty="0" smtClean="0"/>
              <a:t> </a:t>
            </a:r>
            <a:r>
              <a:rPr lang="en-IN" b="1" dirty="0" err="1" smtClean="0"/>
              <a:t>test.c</a:t>
            </a:r>
            <a:endParaRPr lang="en-IN" b="1" dirty="0"/>
          </a:p>
          <a:p>
            <a:r>
              <a:rPr lang="en-IN" dirty="0" smtClean="0"/>
              <a:t>It will create an executable file called </a:t>
            </a:r>
            <a:r>
              <a:rPr lang="en-IN" i="1" dirty="0" err="1" smtClean="0"/>
              <a:t>a.out</a:t>
            </a:r>
            <a:endParaRPr lang="en-IN" i="1" dirty="0" smtClean="0"/>
          </a:p>
          <a:p>
            <a:r>
              <a:rPr lang="en-IN" dirty="0" smtClean="0"/>
              <a:t>Can execute that file by typing </a:t>
            </a:r>
            <a:r>
              <a:rPr lang="en-IN" b="1" dirty="0" smtClean="0"/>
              <a:t>./</a:t>
            </a:r>
            <a:r>
              <a:rPr lang="en-IN" b="1" dirty="0" err="1" smtClean="0"/>
              <a:t>a.out</a:t>
            </a:r>
            <a:endParaRPr lang="en-IN" b="1" dirty="0"/>
          </a:p>
          <a:p>
            <a:r>
              <a:rPr lang="en-IN" dirty="0" smtClean="0"/>
              <a:t>If you want to give the executable a nice name, use the following command </a:t>
            </a:r>
            <a:r>
              <a:rPr lang="en-IN" b="1" dirty="0" err="1" smtClean="0"/>
              <a:t>gcc</a:t>
            </a:r>
            <a:r>
              <a:rPr lang="en-IN" b="1" dirty="0" smtClean="0"/>
              <a:t> –o </a:t>
            </a:r>
            <a:r>
              <a:rPr lang="en-IN" b="1" dirty="0" err="1" smtClean="0"/>
              <a:t>myname</a:t>
            </a:r>
            <a:r>
              <a:rPr lang="en-IN" b="1" dirty="0" smtClean="0"/>
              <a:t> </a:t>
            </a:r>
            <a:r>
              <a:rPr lang="en-IN" b="1" dirty="0" err="1" smtClean="0"/>
              <a:t>test.c</a:t>
            </a:r>
            <a:endParaRPr lang="en-IN" dirty="0" smtClean="0"/>
          </a:p>
          <a:p>
            <a:r>
              <a:rPr lang="en-IN" dirty="0" smtClean="0"/>
              <a:t>An executable called </a:t>
            </a:r>
            <a:r>
              <a:rPr lang="en-IN" i="1" dirty="0" err="1" smtClean="0"/>
              <a:t>myname</a:t>
            </a:r>
            <a:r>
              <a:rPr lang="en-IN" dirty="0" smtClean="0"/>
              <a:t> will get created</a:t>
            </a:r>
          </a:p>
          <a:p>
            <a:r>
              <a:rPr lang="en-IN" dirty="0" smtClean="0"/>
              <a:t>Can execute that file by typing </a:t>
            </a:r>
            <a:r>
              <a:rPr lang="en-IN" b="1" dirty="0" smtClean="0"/>
              <a:t>./</a:t>
            </a:r>
            <a:r>
              <a:rPr lang="en-IN" b="1" dirty="0" err="1" smtClean="0"/>
              <a:t>myname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2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 files and Executable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754" y="1093044"/>
            <a:ext cx="35517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arrow" panose="020B0606020202030204" pitchFamily="34" charset="0"/>
              </a:rPr>
              <a:t>#include &lt;</a:t>
            </a:r>
            <a:r>
              <a:rPr lang="en-US" sz="2800" dirty="0" err="1">
                <a:latin typeface="Arial Narrow" panose="020B0606020202030204" pitchFamily="34" charset="0"/>
              </a:rPr>
              <a:t>stdio.h</a:t>
            </a:r>
            <a:r>
              <a:rPr lang="en-US" sz="2800" dirty="0">
                <a:latin typeface="Arial Narrow" panose="020B0606020202030204" pitchFamily="34" charset="0"/>
              </a:rPr>
              <a:t>&gt;</a:t>
            </a:r>
          </a:p>
          <a:p>
            <a:r>
              <a:rPr lang="en-US" sz="2800" dirty="0" err="1">
                <a:latin typeface="Arial Narrow" panose="020B0606020202030204" pitchFamily="34" charset="0"/>
              </a:rPr>
              <a:t>int</a:t>
            </a:r>
            <a:r>
              <a:rPr lang="en-US" sz="2800" dirty="0">
                <a:latin typeface="Arial Narrow" panose="020B0606020202030204" pitchFamily="34" charset="0"/>
              </a:rPr>
              <a:t> main(){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        </a:t>
            </a:r>
            <a:r>
              <a:rPr lang="en-US" sz="2800" dirty="0" err="1">
                <a:latin typeface="Arial Narrow" panose="020B0606020202030204" pitchFamily="34" charset="0"/>
              </a:rPr>
              <a:t>int</a:t>
            </a:r>
            <a:r>
              <a:rPr lang="en-US" sz="2800" dirty="0">
                <a:latin typeface="Arial Narrow" panose="020B0606020202030204" pitchFamily="34" charset="0"/>
              </a:rPr>
              <a:t> a = 2, b = 3, c;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        c = a + b;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        </a:t>
            </a:r>
            <a:r>
              <a:rPr lang="en-US" sz="2800" dirty="0" err="1">
                <a:latin typeface="Arial Narrow" panose="020B0606020202030204" pitchFamily="34" charset="0"/>
              </a:rPr>
              <a:t>printf</a:t>
            </a:r>
            <a:r>
              <a:rPr lang="en-US" sz="2800" dirty="0">
                <a:latin typeface="Arial Narrow" panose="020B0606020202030204" pitchFamily="34" charset="0"/>
              </a:rPr>
              <a:t>("%d\n", c);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        return 0;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2588" y="1111624"/>
            <a:ext cx="8919411" cy="56323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400526:       55                      push   %</a:t>
            </a:r>
            <a:r>
              <a:rPr lang="en-US" dirty="0" err="1">
                <a:latin typeface="Arial Narrow" panose="020B0606020202030204" pitchFamily="34" charset="0"/>
              </a:rPr>
              <a:t>rbp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400527:       48 89 e5                </a:t>
            </a:r>
            <a:r>
              <a:rPr lang="en-US" dirty="0" err="1">
                <a:latin typeface="Arial Narrow" panose="020B0606020202030204" pitchFamily="34" charset="0"/>
              </a:rPr>
              <a:t>mov</a:t>
            </a:r>
            <a:r>
              <a:rPr lang="en-US" dirty="0">
                <a:latin typeface="Arial Narrow" panose="020B0606020202030204" pitchFamily="34" charset="0"/>
              </a:rPr>
              <a:t>    %</a:t>
            </a:r>
            <a:r>
              <a:rPr lang="en-US" dirty="0" err="1">
                <a:latin typeface="Arial Narrow" panose="020B0606020202030204" pitchFamily="34" charset="0"/>
              </a:rPr>
              <a:t>rsp</a:t>
            </a:r>
            <a:r>
              <a:rPr lang="en-US" dirty="0">
                <a:latin typeface="Arial Narrow" panose="020B0606020202030204" pitchFamily="34" charset="0"/>
              </a:rPr>
              <a:t>,%</a:t>
            </a:r>
            <a:r>
              <a:rPr lang="en-US" dirty="0" err="1">
                <a:latin typeface="Arial Narrow" panose="020B0606020202030204" pitchFamily="34" charset="0"/>
              </a:rPr>
              <a:t>rbp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40052a:       48 83 </a:t>
            </a:r>
            <a:r>
              <a:rPr lang="en-US" dirty="0" err="1">
                <a:latin typeface="Arial Narrow" panose="020B0606020202030204" pitchFamily="34" charset="0"/>
              </a:rPr>
              <a:t>ec</a:t>
            </a:r>
            <a:r>
              <a:rPr lang="en-US" dirty="0">
                <a:latin typeface="Arial Narrow" panose="020B0606020202030204" pitchFamily="34" charset="0"/>
              </a:rPr>
              <a:t> 10             sub    $0x10,%rsp</a:t>
            </a:r>
          </a:p>
          <a:p>
            <a:r>
              <a:rPr lang="en-US" dirty="0">
                <a:latin typeface="Arial Narrow" panose="020B0606020202030204" pitchFamily="34" charset="0"/>
              </a:rPr>
              <a:t>40052e:       c7 45 f4 02 00 00 00    </a:t>
            </a:r>
            <a:r>
              <a:rPr lang="en-US" dirty="0" err="1">
                <a:latin typeface="Arial Narrow" panose="020B0606020202030204" pitchFamily="34" charset="0"/>
              </a:rPr>
              <a:t>movl</a:t>
            </a:r>
            <a:r>
              <a:rPr lang="en-US" dirty="0">
                <a:latin typeface="Arial Narrow" panose="020B0606020202030204" pitchFamily="34" charset="0"/>
              </a:rPr>
              <a:t>   $0x2,-0xc(%</a:t>
            </a:r>
            <a:r>
              <a:rPr lang="en-US" dirty="0" err="1">
                <a:latin typeface="Arial Narrow" panose="020B0606020202030204" pitchFamily="34" charset="0"/>
              </a:rPr>
              <a:t>rbp</a:t>
            </a:r>
            <a:r>
              <a:rPr lang="en-US" dirty="0" smtClean="0">
                <a:latin typeface="Arial Narrow" panose="020B0606020202030204" pitchFamily="34" charset="0"/>
              </a:rPr>
              <a:t>) </a:t>
            </a: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; </a:t>
            </a:r>
            <a:r>
              <a:rPr lang="en-US" b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Mr</a:t>
            </a: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 C is doing a = 2 here (in hexadecimal)</a:t>
            </a:r>
            <a:endParaRPr lang="en-US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400535:       c7 45 f8 03 00 00 00    </a:t>
            </a:r>
            <a:r>
              <a:rPr lang="en-US" dirty="0" err="1">
                <a:latin typeface="Arial Narrow" panose="020B0606020202030204" pitchFamily="34" charset="0"/>
              </a:rPr>
              <a:t>movl</a:t>
            </a:r>
            <a:r>
              <a:rPr lang="en-US" dirty="0">
                <a:latin typeface="Arial Narrow" panose="020B0606020202030204" pitchFamily="34" charset="0"/>
              </a:rPr>
              <a:t>   $0x3,-0x8(%</a:t>
            </a:r>
            <a:r>
              <a:rPr lang="en-US" dirty="0" err="1">
                <a:latin typeface="Arial Narrow" panose="020B0606020202030204" pitchFamily="34" charset="0"/>
              </a:rPr>
              <a:t>rbp</a:t>
            </a:r>
            <a:r>
              <a:rPr lang="en-US" dirty="0" smtClean="0">
                <a:latin typeface="Arial Narrow" panose="020B0606020202030204" pitchFamily="34" charset="0"/>
              </a:rPr>
              <a:t>) </a:t>
            </a: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; </a:t>
            </a:r>
            <a:r>
              <a:rPr lang="en-US" b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Mr</a:t>
            </a: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 C is doing b = 3 here (in hexadecimal)</a:t>
            </a:r>
            <a:endParaRPr lang="en-US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40053c:       8b 55 f4                </a:t>
            </a:r>
            <a:r>
              <a:rPr lang="en-US" dirty="0" err="1">
                <a:latin typeface="Arial Narrow" panose="020B0606020202030204" pitchFamily="34" charset="0"/>
              </a:rPr>
              <a:t>mov</a:t>
            </a:r>
            <a:r>
              <a:rPr lang="en-US" dirty="0">
                <a:latin typeface="Arial Narrow" panose="020B0606020202030204" pitchFamily="34" charset="0"/>
              </a:rPr>
              <a:t>    -0xc(%</a:t>
            </a:r>
            <a:r>
              <a:rPr lang="en-US" dirty="0" err="1">
                <a:latin typeface="Arial Narrow" panose="020B0606020202030204" pitchFamily="34" charset="0"/>
              </a:rPr>
              <a:t>rbp</a:t>
            </a:r>
            <a:r>
              <a:rPr lang="en-US" dirty="0">
                <a:latin typeface="Arial Narrow" panose="020B0606020202030204" pitchFamily="34" charset="0"/>
              </a:rPr>
              <a:t>),%</a:t>
            </a:r>
            <a:r>
              <a:rPr lang="en-US" dirty="0" err="1">
                <a:latin typeface="Arial Narrow" panose="020B0606020202030204" pitchFamily="34" charset="0"/>
              </a:rPr>
              <a:t>edx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40053f:       8b 45 f8                </a:t>
            </a:r>
            <a:r>
              <a:rPr lang="en-US" dirty="0" err="1">
                <a:latin typeface="Arial Narrow" panose="020B0606020202030204" pitchFamily="34" charset="0"/>
              </a:rPr>
              <a:t>mov</a:t>
            </a:r>
            <a:r>
              <a:rPr lang="en-US" dirty="0">
                <a:latin typeface="Arial Narrow" panose="020B0606020202030204" pitchFamily="34" charset="0"/>
              </a:rPr>
              <a:t>    -0x8(%</a:t>
            </a:r>
            <a:r>
              <a:rPr lang="en-US" dirty="0" err="1">
                <a:latin typeface="Arial Narrow" panose="020B0606020202030204" pitchFamily="34" charset="0"/>
              </a:rPr>
              <a:t>rbp</a:t>
            </a:r>
            <a:r>
              <a:rPr lang="en-US" dirty="0">
                <a:latin typeface="Arial Narrow" panose="020B0606020202030204" pitchFamily="34" charset="0"/>
              </a:rPr>
              <a:t>),%</a:t>
            </a:r>
            <a:r>
              <a:rPr lang="en-US" dirty="0" err="1">
                <a:latin typeface="Arial Narrow" panose="020B0606020202030204" pitchFamily="34" charset="0"/>
              </a:rPr>
              <a:t>eax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400542:       01 d0                   add    %</a:t>
            </a:r>
            <a:r>
              <a:rPr lang="en-US" dirty="0" err="1">
                <a:latin typeface="Arial Narrow" panose="020B0606020202030204" pitchFamily="34" charset="0"/>
              </a:rPr>
              <a:t>edx</a:t>
            </a:r>
            <a:r>
              <a:rPr lang="en-US" dirty="0">
                <a:latin typeface="Arial Narrow" panose="020B0606020202030204" pitchFamily="34" charset="0"/>
              </a:rPr>
              <a:t>,%</a:t>
            </a:r>
            <a:r>
              <a:rPr lang="en-US" dirty="0" err="1" smtClean="0">
                <a:latin typeface="Arial Narrow" panose="020B0606020202030204" pitchFamily="34" charset="0"/>
              </a:rPr>
              <a:t>eax</a:t>
            </a:r>
            <a:r>
              <a:rPr lang="en-US" dirty="0" smtClean="0">
                <a:latin typeface="Arial Narrow" panose="020B0606020202030204" pitchFamily="34" charset="0"/>
              </a:rPr>
              <a:t>                  </a:t>
            </a: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; </a:t>
            </a:r>
            <a:r>
              <a:rPr lang="en-US" b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Mr</a:t>
            </a: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 C is doing c = a + b here</a:t>
            </a:r>
            <a:endParaRPr lang="en-US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400544:       89 45 fc                </a:t>
            </a:r>
            <a:r>
              <a:rPr lang="en-US" dirty="0" err="1">
                <a:latin typeface="Arial Narrow" panose="020B0606020202030204" pitchFamily="34" charset="0"/>
              </a:rPr>
              <a:t>mov</a:t>
            </a:r>
            <a:r>
              <a:rPr lang="en-US" dirty="0">
                <a:latin typeface="Arial Narrow" panose="020B0606020202030204" pitchFamily="34" charset="0"/>
              </a:rPr>
              <a:t>    %eax,-0x4(%</a:t>
            </a:r>
            <a:r>
              <a:rPr lang="en-US" dirty="0" err="1">
                <a:latin typeface="Arial Narrow" panose="020B0606020202030204" pitchFamily="34" charset="0"/>
              </a:rPr>
              <a:t>rbp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400547:       8b 45 fc                </a:t>
            </a:r>
            <a:r>
              <a:rPr lang="en-US" dirty="0" err="1">
                <a:latin typeface="Arial Narrow" panose="020B0606020202030204" pitchFamily="34" charset="0"/>
              </a:rPr>
              <a:t>mov</a:t>
            </a:r>
            <a:r>
              <a:rPr lang="en-US" dirty="0">
                <a:latin typeface="Arial Narrow" panose="020B0606020202030204" pitchFamily="34" charset="0"/>
              </a:rPr>
              <a:t>    -0x4(%</a:t>
            </a:r>
            <a:r>
              <a:rPr lang="en-US" dirty="0" err="1">
                <a:latin typeface="Arial Narrow" panose="020B0606020202030204" pitchFamily="34" charset="0"/>
              </a:rPr>
              <a:t>rbp</a:t>
            </a:r>
            <a:r>
              <a:rPr lang="en-US" dirty="0">
                <a:latin typeface="Arial Narrow" panose="020B0606020202030204" pitchFamily="34" charset="0"/>
              </a:rPr>
              <a:t>),%</a:t>
            </a:r>
            <a:r>
              <a:rPr lang="en-US" dirty="0" err="1">
                <a:latin typeface="Arial Narrow" panose="020B0606020202030204" pitchFamily="34" charset="0"/>
              </a:rPr>
              <a:t>eax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40054a:       89 c6                   </a:t>
            </a:r>
            <a:r>
              <a:rPr lang="en-US" dirty="0" err="1">
                <a:latin typeface="Arial Narrow" panose="020B0606020202030204" pitchFamily="34" charset="0"/>
              </a:rPr>
              <a:t>mov</a:t>
            </a:r>
            <a:r>
              <a:rPr lang="en-US" dirty="0">
                <a:latin typeface="Arial Narrow" panose="020B0606020202030204" pitchFamily="34" charset="0"/>
              </a:rPr>
              <a:t>    %</a:t>
            </a:r>
            <a:r>
              <a:rPr lang="en-US" dirty="0" err="1">
                <a:latin typeface="Arial Narrow" panose="020B0606020202030204" pitchFamily="34" charset="0"/>
              </a:rPr>
              <a:t>eax</a:t>
            </a:r>
            <a:r>
              <a:rPr lang="en-US" dirty="0">
                <a:latin typeface="Arial Narrow" panose="020B0606020202030204" pitchFamily="34" charset="0"/>
              </a:rPr>
              <a:t>,%</a:t>
            </a:r>
            <a:r>
              <a:rPr lang="en-US" dirty="0" err="1">
                <a:latin typeface="Arial Narrow" panose="020B0606020202030204" pitchFamily="34" charset="0"/>
              </a:rPr>
              <a:t>esi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40054c:       bf f4 05 40 00          </a:t>
            </a:r>
            <a:r>
              <a:rPr lang="en-US" dirty="0" err="1">
                <a:latin typeface="Arial Narrow" panose="020B0606020202030204" pitchFamily="34" charset="0"/>
              </a:rPr>
              <a:t>mov</a:t>
            </a:r>
            <a:r>
              <a:rPr lang="en-US" dirty="0">
                <a:latin typeface="Arial Narrow" panose="020B0606020202030204" pitchFamily="34" charset="0"/>
              </a:rPr>
              <a:t>    $0x4005f4,%edi</a:t>
            </a:r>
          </a:p>
          <a:p>
            <a:r>
              <a:rPr lang="en-US" dirty="0">
                <a:latin typeface="Arial Narrow" panose="020B0606020202030204" pitchFamily="34" charset="0"/>
              </a:rPr>
              <a:t>400551:       b8 00 00 00 00          </a:t>
            </a:r>
            <a:r>
              <a:rPr lang="en-US" dirty="0" err="1">
                <a:latin typeface="Arial Narrow" panose="020B0606020202030204" pitchFamily="34" charset="0"/>
              </a:rPr>
              <a:t>mov</a:t>
            </a:r>
            <a:r>
              <a:rPr lang="en-US" dirty="0">
                <a:latin typeface="Arial Narrow" panose="020B0606020202030204" pitchFamily="34" charset="0"/>
              </a:rPr>
              <a:t>    $0x0,%eax</a:t>
            </a:r>
          </a:p>
          <a:p>
            <a:r>
              <a:rPr lang="en-US" dirty="0">
                <a:latin typeface="Arial Narrow" panose="020B0606020202030204" pitchFamily="34" charset="0"/>
              </a:rPr>
              <a:t>400556:       e8 a5 </a:t>
            </a:r>
            <a:r>
              <a:rPr lang="en-US" dirty="0" err="1">
                <a:latin typeface="Arial Narrow" panose="020B0606020202030204" pitchFamily="34" charset="0"/>
              </a:rPr>
              <a:t>fe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ff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ff</a:t>
            </a:r>
            <a:r>
              <a:rPr lang="en-US" dirty="0">
                <a:latin typeface="Arial Narrow" panose="020B0606020202030204" pitchFamily="34" charset="0"/>
              </a:rPr>
              <a:t>          </a:t>
            </a:r>
            <a:r>
              <a:rPr lang="en-US" dirty="0" err="1">
                <a:latin typeface="Arial Narrow" panose="020B0606020202030204" pitchFamily="34" charset="0"/>
              </a:rPr>
              <a:t>callq</a:t>
            </a:r>
            <a:r>
              <a:rPr lang="en-US" dirty="0">
                <a:latin typeface="Arial Narrow" panose="020B0606020202030204" pitchFamily="34" charset="0"/>
              </a:rPr>
              <a:t>  400400 &lt;</a:t>
            </a:r>
            <a:r>
              <a:rPr lang="en-US" dirty="0" err="1">
                <a:latin typeface="Arial Narrow" panose="020B0606020202030204" pitchFamily="34" charset="0"/>
              </a:rPr>
              <a:t>printf@plt</a:t>
            </a:r>
            <a:r>
              <a:rPr lang="en-US" dirty="0" smtClean="0">
                <a:latin typeface="Arial Narrow" panose="020B0606020202030204" pitchFamily="34" charset="0"/>
              </a:rPr>
              <a:t>&gt;    </a:t>
            </a: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; </a:t>
            </a:r>
            <a:r>
              <a:rPr lang="en-US" b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Mr</a:t>
            </a: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 C is calling the </a:t>
            </a:r>
            <a:r>
              <a:rPr lang="en-US" b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printf</a:t>
            </a:r>
            <a:r>
              <a:rPr lang="en-US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 function here</a:t>
            </a:r>
            <a:endParaRPr lang="en-US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40055b:       b8 00 00 00 00          </a:t>
            </a:r>
            <a:r>
              <a:rPr lang="en-US" dirty="0" err="1">
                <a:latin typeface="Arial Narrow" panose="020B0606020202030204" pitchFamily="34" charset="0"/>
              </a:rPr>
              <a:t>mov</a:t>
            </a:r>
            <a:r>
              <a:rPr lang="en-US" dirty="0">
                <a:latin typeface="Arial Narrow" panose="020B0606020202030204" pitchFamily="34" charset="0"/>
              </a:rPr>
              <a:t>    $0x0,%eax</a:t>
            </a:r>
          </a:p>
          <a:p>
            <a:r>
              <a:rPr lang="en-US" dirty="0">
                <a:latin typeface="Arial Narrow" panose="020B0606020202030204" pitchFamily="34" charset="0"/>
              </a:rPr>
              <a:t>400560:       c9                      </a:t>
            </a:r>
            <a:r>
              <a:rPr lang="en-US" dirty="0" err="1">
                <a:latin typeface="Arial Narrow" panose="020B0606020202030204" pitchFamily="34" charset="0"/>
              </a:rPr>
              <a:t>leaveq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400561:       c3                      </a:t>
            </a:r>
            <a:r>
              <a:rPr lang="en-US" dirty="0" err="1">
                <a:latin typeface="Arial Narrow" panose="020B0606020202030204" pitchFamily="34" charset="0"/>
              </a:rPr>
              <a:t>retq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400562:       66 2e 0f 1f 84 00 00    </a:t>
            </a:r>
            <a:r>
              <a:rPr lang="en-US" dirty="0" err="1">
                <a:latin typeface="Arial Narrow" panose="020B0606020202030204" pitchFamily="34" charset="0"/>
              </a:rPr>
              <a:t>nopw</a:t>
            </a:r>
            <a:r>
              <a:rPr lang="en-US" dirty="0">
                <a:latin typeface="Arial Narrow" panose="020B0606020202030204" pitchFamily="34" charset="0"/>
              </a:rPr>
              <a:t>   %cs:0x0(%rax,%rax,1)</a:t>
            </a:r>
          </a:p>
          <a:p>
            <a:r>
              <a:rPr lang="en-US" dirty="0">
                <a:latin typeface="Arial Narrow" panose="020B0606020202030204" pitchFamily="34" charset="0"/>
              </a:rPr>
              <a:t>400569:       00 00 00</a:t>
            </a:r>
          </a:p>
          <a:p>
            <a:r>
              <a:rPr lang="en-US" dirty="0">
                <a:latin typeface="Arial Narrow" panose="020B0606020202030204" pitchFamily="34" charset="0"/>
              </a:rPr>
              <a:t>40056c:       0f 1f 40 00             </a:t>
            </a:r>
            <a:r>
              <a:rPr lang="en-US" dirty="0" err="1">
                <a:latin typeface="Arial Narrow" panose="020B0606020202030204" pitchFamily="34" charset="0"/>
              </a:rPr>
              <a:t>nopl</a:t>
            </a:r>
            <a:r>
              <a:rPr lang="en-US" dirty="0">
                <a:latin typeface="Arial Narrow" panose="020B0606020202030204" pitchFamily="34" charset="0"/>
              </a:rPr>
              <a:t>   0x0(%</a:t>
            </a:r>
            <a:r>
              <a:rPr lang="en-US" dirty="0" err="1">
                <a:latin typeface="Arial Narrow" panose="020B0606020202030204" pitchFamily="34" charset="0"/>
              </a:rPr>
              <a:t>rax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4754" y="5730762"/>
            <a:ext cx="1858617" cy="904461"/>
            <a:chOff x="3286682" y="2292350"/>
            <a:chExt cx="1858617" cy="904461"/>
          </a:xfrm>
        </p:grpSpPr>
        <p:sp>
          <p:nvSpPr>
            <p:cNvPr id="8" name="Rounded Rectangle 7"/>
            <p:cNvSpPr/>
            <p:nvPr/>
          </p:nvSpPr>
          <p:spPr>
            <a:xfrm>
              <a:off x="3286682" y="2292350"/>
              <a:ext cx="1858617" cy="904461"/>
            </a:xfrm>
            <a:prstGeom prst="roundRect">
              <a:avLst>
                <a:gd name="adj" fmla="val 39133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560560" y="2500740"/>
              <a:ext cx="487680" cy="487680"/>
            </a:xfrm>
            <a:prstGeom prst="ellipse">
              <a:avLst/>
            </a:prstGeom>
            <a:solidFill>
              <a:schemeClr val="tx1"/>
            </a:solidFill>
            <a:ln w="920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352929" y="2500740"/>
              <a:ext cx="487680" cy="487680"/>
            </a:xfrm>
            <a:prstGeom prst="ellipse">
              <a:avLst/>
            </a:prstGeom>
            <a:solidFill>
              <a:schemeClr val="tx1"/>
            </a:solidFill>
            <a:ln w="920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ular Callout 11"/>
          <p:cNvSpPr/>
          <p:nvPr/>
        </p:nvSpPr>
        <p:spPr>
          <a:xfrm>
            <a:off x="1491473" y="3791318"/>
            <a:ext cx="4984724" cy="1139369"/>
          </a:xfrm>
          <a:prstGeom prst="wedgeRectCallout">
            <a:avLst>
              <a:gd name="adj1" fmla="val -54329"/>
              <a:gd name="adj2" fmla="val 131621"/>
            </a:avLst>
          </a:prstGeom>
          <a:solidFill>
            <a:schemeClr val="bg1"/>
          </a:solidFill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microprocessor cannot execute a C program so I convert your C program to an executable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2334153" y="5034882"/>
            <a:ext cx="4984724" cy="1139369"/>
          </a:xfrm>
          <a:prstGeom prst="wedgeRectCallout">
            <a:avLst>
              <a:gd name="adj1" fmla="val -59543"/>
              <a:gd name="adj2" fmla="val 51366"/>
            </a:avLst>
          </a:prstGeom>
          <a:solidFill>
            <a:schemeClr val="bg1"/>
          </a:solidFill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right is a more human readable version of the executable file corresponding to the C program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6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Linux and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On Linux systems, </a:t>
            </a:r>
            <a:r>
              <a:rPr lang="en-IN" dirty="0" err="1" smtClean="0"/>
              <a:t>gcc</a:t>
            </a:r>
            <a:r>
              <a:rPr lang="en-IN" dirty="0" smtClean="0"/>
              <a:t> compiler will always be available</a:t>
            </a:r>
          </a:p>
          <a:p>
            <a:r>
              <a:rPr lang="en-IN" dirty="0" smtClean="0"/>
              <a:t>Can install clang too if you own that machine</a:t>
            </a:r>
          </a:p>
          <a:p>
            <a:r>
              <a:rPr lang="en-IN" dirty="0" smtClean="0"/>
              <a:t>On Windows, can install </a:t>
            </a:r>
            <a:r>
              <a:rPr lang="en-IN" dirty="0" err="1" smtClean="0"/>
              <a:t>gcc</a:t>
            </a:r>
            <a:r>
              <a:rPr lang="en-IN" dirty="0" smtClean="0"/>
              <a:t> via the Cygwin or the </a:t>
            </a:r>
            <a:r>
              <a:rPr lang="en-IN" dirty="0" err="1" smtClean="0"/>
              <a:t>MinGW</a:t>
            </a:r>
            <a:r>
              <a:rPr lang="en-IN" dirty="0" smtClean="0"/>
              <a:t> routes</a:t>
            </a:r>
          </a:p>
          <a:p>
            <a:r>
              <a:rPr lang="en-US" dirty="0">
                <a:hlinkClick r:id="rId2"/>
              </a:rPr>
              <a:t>https://sourceforge.net/projects/tdm-gcc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IN" dirty="0" smtClean="0"/>
              <a:t>Can install Clang on Windows too</a:t>
            </a:r>
          </a:p>
          <a:p>
            <a:r>
              <a:rPr lang="en-IN" dirty="0">
                <a:hlinkClick r:id="rId3"/>
              </a:rPr>
              <a:t>http://</a:t>
            </a:r>
            <a:r>
              <a:rPr lang="en-IN" dirty="0" smtClean="0">
                <a:hlinkClick r:id="rId3"/>
              </a:rPr>
              <a:t>releases.llvm.org/download.html</a:t>
            </a:r>
            <a:endParaRPr lang="en-IN" dirty="0"/>
          </a:p>
          <a:p>
            <a:r>
              <a:rPr lang="en-IN" dirty="0" smtClean="0"/>
              <a:t>However, easier to install Visual Studio on Windows</a:t>
            </a:r>
          </a:p>
          <a:p>
            <a:r>
              <a:rPr lang="en-US" dirty="0">
                <a:hlinkClick r:id="rId4"/>
              </a:rPr>
              <a:t>https://visualstudio.microsoft.com/vs/community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727</TotalTime>
  <Words>1656</Words>
  <Application>Microsoft Office PowerPoint</Application>
  <PresentationFormat>Widescreen</PresentationFormat>
  <Paragraphs>211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Century Gothic</vt:lpstr>
      <vt:lpstr>Wingdings</vt:lpstr>
      <vt:lpstr>Metropolitan</vt:lpstr>
      <vt:lpstr>We will miss the Marvels of Mr C</vt:lpstr>
      <vt:lpstr>Announcements</vt:lpstr>
      <vt:lpstr>Working in Linux Environment</vt:lpstr>
      <vt:lpstr>Moving Around Directories</vt:lpstr>
      <vt:lpstr>Directories and Files</vt:lpstr>
      <vt:lpstr>Creating and Running C programs</vt:lpstr>
      <vt:lpstr>Compilation and Execution</vt:lpstr>
      <vt:lpstr>C files and Executable Files</vt:lpstr>
      <vt:lpstr>Linux and Windows</vt:lpstr>
      <vt:lpstr>Pursue your Interest</vt:lpstr>
      <vt:lpstr>There is no Mr C </vt:lpstr>
      <vt:lpstr>No More Prutor after a few days</vt:lpstr>
      <vt:lpstr>Acknowledgements - Tutors</vt:lpstr>
      <vt:lpstr>Acknowledgements – TAs</vt:lpstr>
      <vt:lpstr>Acknowledgements - Admins</vt:lpstr>
      <vt:lpstr>Acknowledgements – Staff Members</vt:lpstr>
      <vt:lpstr>Acknowlegements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</dc:creator>
  <cp:lastModifiedBy>purushot</cp:lastModifiedBy>
  <cp:revision>89</cp:revision>
  <dcterms:created xsi:type="dcterms:W3CDTF">2018-07-30T05:08:11Z</dcterms:created>
  <dcterms:modified xsi:type="dcterms:W3CDTF">2018-11-17T17:02:29Z</dcterms:modified>
</cp:coreProperties>
</file>